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47" r:id="rId1"/>
  </p:sldMasterIdLst>
  <p:notesMasterIdLst>
    <p:notesMasterId r:id="rId3"/>
  </p:notesMasterIdLst>
  <p:sldIdLst>
    <p:sldId id="256" r:id="rId2"/>
  </p:sldIdLst>
  <p:sldSz cx="43891200" cy="32918400"/>
  <p:notesSz cx="6858000" cy="9144000"/>
  <p:embeddedFontLst>
    <p:embeddedFont>
      <p:font typeface="Trebuchet MS" panose="020B060302020202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581">
          <p15:clr>
            <a:srgbClr val="A4A3A4"/>
          </p15:clr>
        </p15:guide>
        <p15:guide id="6" pos="27069">
          <p15:clr>
            <a:srgbClr val="A4A3A4"/>
          </p15:clr>
        </p15:guide>
        <p15:guide id="7" pos="281">
          <p15:clr>
            <a:srgbClr val="A4A3A4"/>
          </p15:clr>
        </p15:guide>
        <p15:guide id="8" pos="27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gBTmAFAHY7pa8NB5lz/+vQr9rb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4"/>
  </p:normalViewPr>
  <p:slideViewPr>
    <p:cSldViewPr snapToGrid="0">
      <p:cViewPr varScale="1">
        <p:scale>
          <a:sx n="25" d="100"/>
          <a:sy n="25" d="100"/>
        </p:scale>
        <p:origin x="528" y="120"/>
      </p:cViewPr>
      <p:guideLst>
        <p:guide orient="horz" pos="3318"/>
        <p:guide orient="horz" pos="288"/>
        <p:guide orient="horz" pos="20160"/>
        <p:guide orient="horz"/>
        <p:guide pos="581"/>
        <p:guide pos="27069"/>
        <p:guide pos="281"/>
        <p:guide pos="2736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customschemas.google.com/relationships/presentationmetadata" Target="metadata"/><Relationship Id="rId19" Type="http://schemas.openxmlformats.org/officeDocument/2006/relationships/tableStyles" Target="tableStyle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3D1462-ADEC-D2BF-DCF1-DDA33747E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5387342"/>
            <a:ext cx="3291840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1307011-73D8-8DF4-A05F-0EFEDBDDF4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FD103A3-C9CE-C3C1-FCE5-8A88B4C5F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580DC03-12E8-46C7-246D-EA0C55026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A796EA5-4319-332D-0C54-9020DC05B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1909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16F999-885E-388F-37DC-ED88F427F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92A276B-6B29-5403-AE8A-BDD729BF34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B02519B-1753-B89E-BC97-70FB4F4D5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89B21E6-DFA2-60EB-9E0C-833C9212C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877B21F-2AE4-D1FF-FB17-084A54BB3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38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B4500B4-869E-3683-8C59-32D8F74586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1409640" y="1752600"/>
            <a:ext cx="9464040" cy="27896822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3F4AEF9-38C9-5AA7-9BAD-032DAFC40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17520" y="1752600"/>
            <a:ext cx="27843480" cy="27896822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057B301-B99D-E452-E793-026F0E5CE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2A32BD5-3E19-7588-6EDF-B02BCEB06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CD45E54-36EE-FB4D-E96A-8B466530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7124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ndard 4 columns">
  <p:cSld name="Standard 4 column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e856c48d07_0_84"/>
          <p:cNvSpPr txBox="1">
            <a:spLocks noGrp="1"/>
          </p:cNvSpPr>
          <p:nvPr>
            <p:ph type="body" idx="1"/>
          </p:nvPr>
        </p:nvSpPr>
        <p:spPr>
          <a:xfrm>
            <a:off x="459674" y="6378481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8" name="Google Shape;88;g2e856c48d07_0_84"/>
          <p:cNvSpPr txBox="1">
            <a:spLocks noGrp="1"/>
          </p:cNvSpPr>
          <p:nvPr>
            <p:ph type="body" idx="2"/>
          </p:nvPr>
        </p:nvSpPr>
        <p:spPr>
          <a:xfrm>
            <a:off x="477827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9" name="Google Shape;89;g2e856c48d07_0_84"/>
          <p:cNvSpPr txBox="1">
            <a:spLocks noGrp="1"/>
          </p:cNvSpPr>
          <p:nvPr>
            <p:ph type="body" idx="3"/>
          </p:nvPr>
        </p:nvSpPr>
        <p:spPr>
          <a:xfrm>
            <a:off x="477825" y="14212513"/>
            <a:ext cx="100506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g2e856c48d07_0_84"/>
          <p:cNvSpPr txBox="1">
            <a:spLocks noGrp="1"/>
          </p:cNvSpPr>
          <p:nvPr>
            <p:ph type="body" idx="4"/>
          </p:nvPr>
        </p:nvSpPr>
        <p:spPr>
          <a:xfrm>
            <a:off x="11460161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1" name="Google Shape;91;g2e856c48d07_0_84"/>
          <p:cNvSpPr txBox="1">
            <a:spLocks noGrp="1"/>
          </p:cNvSpPr>
          <p:nvPr>
            <p:ph type="body" idx="5"/>
          </p:nvPr>
        </p:nvSpPr>
        <p:spPr>
          <a:xfrm>
            <a:off x="11460162" y="5548749"/>
            <a:ext cx="100488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g2e856c48d07_0_84"/>
          <p:cNvSpPr txBox="1">
            <a:spLocks noGrp="1"/>
          </p:cNvSpPr>
          <p:nvPr>
            <p:ph type="body" idx="6"/>
          </p:nvPr>
        </p:nvSpPr>
        <p:spPr>
          <a:xfrm>
            <a:off x="22448845" y="6378481"/>
            <a:ext cx="100488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3" name="Google Shape;93;g2e856c48d07_0_84"/>
          <p:cNvSpPr txBox="1">
            <a:spLocks noGrp="1"/>
          </p:cNvSpPr>
          <p:nvPr>
            <p:ph type="body" idx="7"/>
          </p:nvPr>
        </p:nvSpPr>
        <p:spPr>
          <a:xfrm>
            <a:off x="22440906" y="5548749"/>
            <a:ext cx="100584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4" name="Google Shape;94;g2e856c48d07_0_84"/>
          <p:cNvSpPr txBox="1">
            <a:spLocks noGrp="1"/>
          </p:cNvSpPr>
          <p:nvPr>
            <p:ph type="body" idx="8"/>
          </p:nvPr>
        </p:nvSpPr>
        <p:spPr>
          <a:xfrm>
            <a:off x="33422043" y="5548749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5" name="Google Shape;95;g2e856c48d07_0_84"/>
          <p:cNvSpPr txBox="1">
            <a:spLocks noGrp="1"/>
          </p:cNvSpPr>
          <p:nvPr>
            <p:ph type="body" idx="9"/>
          </p:nvPr>
        </p:nvSpPr>
        <p:spPr>
          <a:xfrm>
            <a:off x="33422043" y="6378481"/>
            <a:ext cx="100470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6" name="Google Shape;96;g2e856c48d07_0_84"/>
          <p:cNvSpPr txBox="1">
            <a:spLocks noGrp="1"/>
          </p:cNvSpPr>
          <p:nvPr>
            <p:ph type="body" idx="13"/>
          </p:nvPr>
        </p:nvSpPr>
        <p:spPr>
          <a:xfrm>
            <a:off x="33422043" y="14272738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g2e856c48d07_0_84"/>
          <p:cNvSpPr txBox="1">
            <a:spLocks noGrp="1"/>
          </p:cNvSpPr>
          <p:nvPr>
            <p:ph type="body" idx="14"/>
          </p:nvPr>
        </p:nvSpPr>
        <p:spPr>
          <a:xfrm>
            <a:off x="33422043" y="15011402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g2e856c48d07_0_84"/>
          <p:cNvSpPr txBox="1">
            <a:spLocks noGrp="1"/>
          </p:cNvSpPr>
          <p:nvPr>
            <p:ph type="body" idx="15"/>
          </p:nvPr>
        </p:nvSpPr>
        <p:spPr>
          <a:xfrm>
            <a:off x="33422043" y="25679401"/>
            <a:ext cx="10047000" cy="7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 algn="ctr" rtl="0">
              <a:spcBef>
                <a:spcPts val="740"/>
              </a:spcBef>
              <a:spcAft>
                <a:spcPts val="0"/>
              </a:spcAft>
              <a:buClr>
                <a:srgbClr val="205867"/>
              </a:buClr>
              <a:buSzPts val="3700"/>
              <a:buNone/>
              <a:defRPr sz="3700" b="1" u="sng">
                <a:solidFill>
                  <a:srgbClr val="205867"/>
                </a:solidFill>
              </a:defRPr>
            </a:lvl1pPr>
            <a:lvl2pPr marL="914400" lvl="1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9" name="Google Shape;99;g2e856c48d07_0_84"/>
          <p:cNvSpPr txBox="1">
            <a:spLocks noGrp="1"/>
          </p:cNvSpPr>
          <p:nvPr>
            <p:ph type="body" idx="16"/>
          </p:nvPr>
        </p:nvSpPr>
        <p:spPr>
          <a:xfrm>
            <a:off x="33422043" y="26433446"/>
            <a:ext cx="100521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0" name="Google Shape;100;g2e856c48d07_0_84"/>
          <p:cNvSpPr txBox="1">
            <a:spLocks noGrp="1"/>
          </p:cNvSpPr>
          <p:nvPr>
            <p:ph type="body" idx="17"/>
          </p:nvPr>
        </p:nvSpPr>
        <p:spPr>
          <a:xfrm>
            <a:off x="459674" y="14951552"/>
            <a:ext cx="10056900" cy="8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205867"/>
              </a:buClr>
              <a:buSzPts val="2400"/>
              <a:buNone/>
              <a:defRPr sz="2400">
                <a:solidFill>
                  <a:srgbClr val="20586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■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8735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  <a:defRPr sz="2500"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1" name="Google Shape;101;g2e856c48d07_0_84"/>
          <p:cNvSpPr txBox="1">
            <a:spLocks noGrp="1"/>
          </p:cNvSpPr>
          <p:nvPr>
            <p:ph type="body" idx="18"/>
          </p:nvPr>
        </p:nvSpPr>
        <p:spPr>
          <a:xfrm>
            <a:off x="5932593" y="338394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>
            <a:normAutofit/>
          </a:bodyPr>
          <a:lstStyle>
            <a:lvl1pPr marL="457200" lvl="0" indent="-228600" algn="ctr" rtl="0">
              <a:spcBef>
                <a:spcPts val="1080"/>
              </a:spcBef>
              <a:spcAft>
                <a:spcPts val="0"/>
              </a:spcAft>
              <a:buClr>
                <a:srgbClr val="205867"/>
              </a:buClr>
              <a:buSzPts val="5400"/>
              <a:buFont typeface="Calibri"/>
              <a:buNone/>
              <a:defRPr sz="54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g2e856c48d07_0_84"/>
          <p:cNvSpPr txBox="1">
            <a:spLocks noGrp="1"/>
          </p:cNvSpPr>
          <p:nvPr>
            <p:ph type="body" idx="19"/>
          </p:nvPr>
        </p:nvSpPr>
        <p:spPr>
          <a:xfrm>
            <a:off x="5932593" y="2103787"/>
            <a:ext cx="31998900" cy="12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600"/>
              </a:spcBef>
              <a:spcAft>
                <a:spcPts val="0"/>
              </a:spcAft>
              <a:buClr>
                <a:srgbClr val="205867"/>
              </a:buClr>
              <a:buSzPts val="8000"/>
              <a:buFont typeface="Calibri"/>
              <a:buNone/>
              <a:defRPr sz="80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3" name="Google Shape;103;g2e856c48d07_0_84"/>
          <p:cNvSpPr txBox="1">
            <a:spLocks noGrp="1"/>
          </p:cNvSpPr>
          <p:nvPr>
            <p:ph type="body" idx="20"/>
          </p:nvPr>
        </p:nvSpPr>
        <p:spPr>
          <a:xfrm>
            <a:off x="5932593" y="465813"/>
            <a:ext cx="31998900" cy="16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1">
            <a:normAutofit/>
          </a:bodyPr>
          <a:lstStyle>
            <a:lvl1pPr marL="457200" lvl="0" indent="-228600" algn="ctr" rtl="0">
              <a:spcBef>
                <a:spcPts val="1920"/>
              </a:spcBef>
              <a:spcAft>
                <a:spcPts val="0"/>
              </a:spcAft>
              <a:buClr>
                <a:srgbClr val="205867"/>
              </a:buClr>
              <a:buSzPts val="9600"/>
              <a:buFont typeface="Calibri"/>
              <a:buNone/>
              <a:defRPr sz="9600" b="1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2pPr>
            <a:lvl3pPr marL="1371600" lvl="2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3pPr>
            <a:lvl4pPr marL="1828800" lvl="3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4pPr>
            <a:lvl5pPr marL="2286000" lvl="4" indent="-2286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  <a:defRPr sz="7200"/>
            </a:lvl5pPr>
            <a:lvl6pPr marL="2743200" lvl="5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6400"/>
              </a:spcBef>
              <a:spcAft>
                <a:spcPts val="64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284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27E374-32A6-B411-3F72-AE5E7EAA8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0026BB1-FC33-7623-949E-40D0BE9C9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810F001-CC5C-EBB3-205C-046B7253E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070A8B3-7131-D88D-5EDB-E29B5F2B4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05BB22-6848-F556-F5FA-A7560B1A9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4362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3BAED3-E81A-B841-044B-8B2EBC818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660" y="8206745"/>
            <a:ext cx="3785616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0E29253-26DB-6695-E2F4-F5D029DE2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4660" y="22029425"/>
            <a:ext cx="3785616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82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4E78D51-725F-2F34-EA90-A4AB27F0C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E2057A5-24D3-3DE9-3F45-307E63F47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F155DCF-4725-AA83-BAAF-C04610850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7268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F1B89B-7305-0CBA-0087-1CE7770A8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8BF7714-B77C-CF40-4AEB-8C42B2606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AC3429-2D5C-1DC3-80EC-AE65C25E2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3A90467-B447-A92F-62D9-81015EE2D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B395C7A-19CC-3A61-668A-7F5B57B7A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13C9E42-56DA-8AB3-7A92-348585F61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2769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B08995-77F4-61E8-BE17-A1FF8F8E4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7" y="1752603"/>
            <a:ext cx="37856160" cy="636270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291353D-1E59-B0A4-CA7A-15BEA6E9E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23239" y="8069582"/>
            <a:ext cx="18568033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71783C2-DCB7-89E0-2D44-430E98EF0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23239" y="12024360"/>
            <a:ext cx="18568033" cy="176860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96083B8-705E-902D-9CE7-10787421B8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2219920" y="8069582"/>
            <a:ext cx="18659477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42F24B4-7530-350F-FA44-040E9CC75A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2219920" y="12024360"/>
            <a:ext cx="18659477" cy="176860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5CB24EFF-0008-7972-15B0-1A2B8B27A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91C5EC2-E7D9-9D12-F346-F4F2CD07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380859C-4C38-9930-E8FF-BC78B2427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6036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1DAFFE-3608-9A43-1CEE-79CFD5AB6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3566A92-3EE0-1ECF-83F5-0CDE7D5E9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2033BA0-9F76-3622-42AB-8E6756FC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AC9D6EB-B479-3525-79CF-3570820E1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0514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4E65819A-85A6-45E0-1096-4B207D60A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5174E41-85E8-AAF0-D670-48035B0D8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2CCBAEB-5B0F-F346-E69D-8FA850724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9030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2AA94B-AFDC-811E-A38B-C909A764E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409C14-EFF7-F26F-940F-63F205B61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75F33A4-3749-6749-1041-02B2C6D61E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907C026-5414-CAF1-5886-A8D5591FF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CA8BF55-3F1B-A470-2CF5-7796AFE2F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343A9F8-130B-3C86-4CFA-17FB0E37F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8770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35854E-F185-859E-0072-20965AB3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5E087FD-F7C5-5E15-22AF-CE00B9093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8AED193-9CE0-9EA7-5E74-E6129BC00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C0C4280-9AA5-AEE5-1BC4-3F0329C40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ECC5870-410C-FD21-86DE-39AB033AB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D6514E1-D01A-4806-7C33-E2C119563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5118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25A4314-52D4-5012-3A4A-D4B166C4C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0" y="1752603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C08D40E-A153-C5B8-6B85-ECF017F71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E46A6DE-5223-0319-73E0-CC199334E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1752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8EB63C2-0303-9B9A-A6AC-A4B6AC5A7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960" y="30510482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B487838-D6FD-0601-F7AB-54FE54E02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9816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31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hf sldNum="0" hdr="0" ftr="0" dt="0"/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 txBox="1">
            <a:spLocks noGrp="1"/>
          </p:cNvSpPr>
          <p:nvPr>
            <p:ph type="body" idx="1"/>
          </p:nvPr>
        </p:nvSpPr>
        <p:spPr>
          <a:xfrm>
            <a:off x="459674" y="6378482"/>
            <a:ext cx="10056900" cy="9436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lvl="0" indent="0" algn="just">
              <a:spcBef>
                <a:spcPts val="0"/>
              </a:spcBef>
              <a:buSzPts val="3600"/>
            </a:pPr>
            <a:r>
              <a:rPr lang="en-US" sz="5400" dirty="0"/>
              <a:t>The integration of ICT into education demands targeted and effective professional development for teachers. ICT trainers play a pivotal role in equipping educators with the digital competencies and pedagogical strategies required to enhance student learning. This presentation explores case study-based models of successful training approaches.</a:t>
            </a:r>
            <a:endParaRPr sz="5100" dirty="0">
              <a:solidFill>
                <a:srgbClr val="002060"/>
              </a:solidFill>
            </a:endParaRPr>
          </a:p>
        </p:txBody>
      </p:sp>
      <p:sp>
        <p:nvSpPr>
          <p:cNvPr id="109" name="Google Shape;109;p1"/>
          <p:cNvSpPr txBox="1">
            <a:spLocks noGrp="1"/>
          </p:cNvSpPr>
          <p:nvPr>
            <p:ph type="body" idx="2"/>
          </p:nvPr>
        </p:nvSpPr>
        <p:spPr>
          <a:xfrm>
            <a:off x="248624" y="5398951"/>
            <a:ext cx="10048800" cy="1836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sz="6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Google Shape;110;p1"/>
          <p:cNvSpPr txBox="1">
            <a:spLocks noGrp="1"/>
          </p:cNvSpPr>
          <p:nvPr>
            <p:ph type="body" idx="3"/>
          </p:nvPr>
        </p:nvSpPr>
        <p:spPr>
          <a:xfrm>
            <a:off x="507749" y="18323434"/>
            <a:ext cx="10050600" cy="1919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</a:pPr>
            <a:r>
              <a:rPr lang="en-US" sz="6600" dirty="0"/>
              <a:t>Objectives</a:t>
            </a:r>
            <a:endParaRPr sz="6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Google Shape;111;p1"/>
          <p:cNvSpPr txBox="1">
            <a:spLocks noGrp="1"/>
          </p:cNvSpPr>
          <p:nvPr>
            <p:ph type="body" idx="4"/>
          </p:nvPr>
        </p:nvSpPr>
        <p:spPr>
          <a:xfrm>
            <a:off x="11460161" y="6934200"/>
            <a:ext cx="10922080" cy="23777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514350" lvl="0" indent="-514350" algn="just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Model 1 – Blended Learning </a:t>
            </a:r>
            <a:r>
              <a:rPr lang="en-US" sz="5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ApproachCombining</a:t>
            </a: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online modules with face-to-face sessions offers flexibility and personalization. Teachers benefit from asynchronous learning resources and synchronous feedback </a:t>
            </a:r>
            <a:r>
              <a:rPr lang="en-US" sz="5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opportunities.Model</a:t>
            </a: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2 – Mentorship-Based </a:t>
            </a:r>
            <a:r>
              <a:rPr lang="en-US" sz="5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TrainingPairing</a:t>
            </a: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teachers with experienced mentors supports individualized learning pathways. Regular follow-ups and coaching sessions contribute to sustained </a:t>
            </a:r>
            <a:r>
              <a:rPr lang="en-US" sz="5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development.Model</a:t>
            </a: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3 – Collaborative Professional Learning </a:t>
            </a:r>
            <a:r>
              <a:rPr lang="en-US" sz="51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CommunitiesEncouraging</a:t>
            </a:r>
            <a:r>
              <a:rPr lang="en-US" sz="5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peer exchange and reflection in communities of practice enhances collaborative problem-solving and collective expertise.</a:t>
            </a:r>
          </a:p>
          <a:p>
            <a:pPr marL="514350" lvl="0" indent="-514350" algn="just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lang="en-US" sz="5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514350" lvl="0" indent="-514350" algn="just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lang="en-US" sz="5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514350" lvl="0" indent="-514350" algn="just" rtl="0">
              <a:spcBef>
                <a:spcPts val="640"/>
              </a:spcBef>
              <a:spcAft>
                <a:spcPts val="0"/>
              </a:spcAft>
              <a:buClr>
                <a:srgbClr val="205867"/>
              </a:buClr>
              <a:buSzPts val="3200"/>
              <a:buNone/>
            </a:pPr>
            <a:endParaRPr lang="en-US" sz="5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0" indent="0" algn="just">
              <a:spcBef>
                <a:spcPts val="6400"/>
              </a:spcBef>
              <a:buSzPts val="6000"/>
            </a:pPr>
            <a:r>
              <a:rPr lang="en-US" sz="5400" dirty="0"/>
              <a:t>This case study uses a qualitative approach, including semi-structured interviews and document analysis. Participants include ICT trainers and teachers from primary and secondary schools who engaged in structured training programs.</a:t>
            </a:r>
            <a:endParaRPr sz="5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>
            <a:spLocks noGrp="1"/>
          </p:cNvSpPr>
          <p:nvPr>
            <p:ph type="body" idx="5"/>
          </p:nvPr>
        </p:nvSpPr>
        <p:spPr>
          <a:xfrm>
            <a:off x="11460161" y="5528651"/>
            <a:ext cx="10048800" cy="1919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  <a:buSzPts val="4000"/>
            </a:pPr>
            <a:r>
              <a:rPr lang="en-US" sz="6600" dirty="0"/>
              <a:t>Key Findings</a:t>
            </a:r>
            <a:endParaRPr sz="6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Google Shape;113;p1"/>
          <p:cNvSpPr txBox="1">
            <a:spLocks noGrp="1"/>
          </p:cNvSpPr>
          <p:nvPr>
            <p:ph type="body" idx="6"/>
          </p:nvPr>
        </p:nvSpPr>
        <p:spPr>
          <a:xfrm>
            <a:off x="22438950" y="4173175"/>
            <a:ext cx="10772100" cy="1766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6100" b="1" u="sng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Implications</a:t>
            </a:r>
            <a:endParaRPr sz="6100" b="1" u="sng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0" lvl="0" indent="0" algn="just">
              <a:lnSpc>
                <a:spcPct val="115000"/>
              </a:lnSpc>
              <a:spcBef>
                <a:spcPts val="6400"/>
              </a:spcBef>
              <a:buClr>
                <a:schemeClr val="dk1"/>
              </a:buClr>
              <a:buSzPts val="6000"/>
            </a:pPr>
            <a:r>
              <a:rPr lang="en-US" sz="5400" dirty="0"/>
              <a:t>The study highlights the importance of responsive and participatory training structures. ICT trainers should prioritize active learning, personalization, and ongoing guidance to meet teachers' evolving needs.</a:t>
            </a:r>
            <a:endParaRPr lang="en-US" sz="6100" b="1" dirty="0">
              <a:solidFill>
                <a:srgbClr val="00206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lvl="0" indent="0" algn="ctr" rtl="0">
              <a:lnSpc>
                <a:spcPct val="200000"/>
              </a:lnSpc>
              <a:spcBef>
                <a:spcPts val="6400"/>
              </a:spcBef>
              <a:spcAft>
                <a:spcPts val="0"/>
              </a:spcAft>
              <a:buClr>
                <a:schemeClr val="dk1"/>
              </a:buClr>
              <a:buSzPts val="6000"/>
            </a:pPr>
            <a:r>
              <a:rPr lang="en-US" sz="6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Conclusion</a:t>
            </a:r>
            <a:endParaRPr sz="6100" b="1" u="sng" dirty="0">
              <a:solidFill>
                <a:srgbClr val="00206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lvl="0" indent="0" algn="just">
              <a:spcBef>
                <a:spcPts val="6400"/>
              </a:spcBef>
              <a:buClr>
                <a:schemeClr val="dk1"/>
              </a:buClr>
              <a:buSzPts val="6000"/>
            </a:pPr>
            <a:r>
              <a:rPr lang="en-US" sz="5400" dirty="0"/>
              <a:t>Effective ICT training models align with adult learning principles, promoting autonomy, relevance, and support. The trainer’s role is redefined as a guide and partner in professional growth.</a:t>
            </a:r>
            <a:endParaRPr lang="en-US" sz="5100" dirty="0">
              <a:solidFill>
                <a:srgbClr val="00206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14" name="Google Shape;114;p1"/>
          <p:cNvSpPr txBox="1">
            <a:spLocks noGrp="1"/>
          </p:cNvSpPr>
          <p:nvPr>
            <p:ph type="body" idx="7"/>
          </p:nvPr>
        </p:nvSpPr>
        <p:spPr>
          <a:xfrm>
            <a:off x="11758777" y="22879049"/>
            <a:ext cx="10058400" cy="1926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514350" lvl="0" indent="-514350" algn="ctr" rtl="0">
              <a:spcBef>
                <a:spcPts val="720"/>
              </a:spcBef>
              <a:spcAft>
                <a:spcPts val="6400"/>
              </a:spcAft>
              <a:buClr>
                <a:srgbClr val="205867"/>
              </a:buClr>
              <a:buSzPts val="3600"/>
              <a:buFont typeface="Arial"/>
              <a:buNone/>
            </a:pPr>
            <a:r>
              <a:rPr lang="en-US" sz="61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methodology</a:t>
            </a:r>
            <a:endParaRPr sz="6100" dirty="0">
              <a:solidFill>
                <a:srgbClr val="002060"/>
              </a:solidFill>
            </a:endParaRPr>
          </a:p>
        </p:txBody>
      </p:sp>
      <p:sp>
        <p:nvSpPr>
          <p:cNvPr id="115" name="Google Shape;115;p1"/>
          <p:cNvSpPr txBox="1">
            <a:spLocks noGrp="1"/>
          </p:cNvSpPr>
          <p:nvPr>
            <p:ph type="body" idx="8"/>
          </p:nvPr>
        </p:nvSpPr>
        <p:spPr>
          <a:xfrm>
            <a:off x="33844200" y="4105615"/>
            <a:ext cx="10047000" cy="1836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6400"/>
              </a:spcAft>
              <a:buClr>
                <a:srgbClr val="205867"/>
              </a:buClr>
              <a:buSzPts val="3700"/>
              <a:buNone/>
            </a:pPr>
            <a:r>
              <a:rPr lang="en-US" sz="6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Bibliografy</a:t>
            </a:r>
            <a:endParaRPr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Google Shape;116;p1"/>
          <p:cNvSpPr txBox="1">
            <a:spLocks noGrp="1"/>
          </p:cNvSpPr>
          <p:nvPr>
            <p:ph type="body" idx="9"/>
          </p:nvPr>
        </p:nvSpPr>
        <p:spPr>
          <a:xfrm>
            <a:off x="33211050" y="5577900"/>
            <a:ext cx="10469100" cy="254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ctr" anchorCtr="0">
            <a:noAutofit/>
          </a:bodyPr>
          <a:lstStyle/>
          <a:p>
            <a:pPr marL="0" lvl="0" indent="0">
              <a:lnSpc>
                <a:spcPct val="100000"/>
              </a:lnSpc>
            </a:pP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Bandura, A. (1997). Self-efficacy: The exercise of control. New York, NY: W.H.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Freeman.Darling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-Hammond, L., &amp; Bransford, J. (Eds.). (2005). Preparing teachers for a changing world: What teachers should learn and be able to do. San Francisco, CA: Jossey-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Bass.Deci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E. L., &amp; Ryan, R. M. (2000). The ‘what’ and ‘why’ of goal pursuits: Human needs and the self-determination of behavior. Psychological Inquiry, 11(4), 227–268. https://doi.org/10.1207/S15327965PLI1104_01Dweck, C. S. (2006). Mindset: The new psychology of success. New York, NY: Random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House.Epstein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J. L. (2011). School, family, and community partnerships: Preparing educators and improving schools. Boulder, CO: Westview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Press.Gordon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E. W., &amp; Song, L. (1994). Variations in the experience of resilience. In M. C. Wang &amp; E. W. Gordon (Eds.), Educational resilience in inner-city America: Challenges and prospects (pp. 27–43). Mahwah, NJ: Lawrence Erlbaum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Associates.Rhodes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J. E., &amp; Spencer, R. (2010). Structuring mentoring relationships for positive youth development. In T. D. Allen &amp; L. T. Eby (Eds.), The Blackwell handbook of mentoring: A multiple perspectives approach (pp. 123–148). Malden, MA: Blackwell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Publishing.Rogers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C. R. (1951). Client-centered therapy: Its current practice, implications, and theory. Boston, MA: Houghton Mifflin.</a:t>
            </a:r>
          </a:p>
        </p:txBody>
      </p:sp>
      <p:sp>
        <p:nvSpPr>
          <p:cNvPr id="117" name="Google Shape;117;p1"/>
          <p:cNvSpPr txBox="1">
            <a:spLocks noGrp="1"/>
          </p:cNvSpPr>
          <p:nvPr>
            <p:ph type="body" idx="13"/>
          </p:nvPr>
        </p:nvSpPr>
        <p:spPr>
          <a:xfrm>
            <a:off x="931468" y="21080865"/>
            <a:ext cx="10056900" cy="5522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just">
              <a:spcBef>
                <a:spcPts val="800"/>
              </a:spcBef>
              <a:buSzPts val="4000"/>
            </a:pPr>
            <a:r>
              <a:rPr lang="en-US" sz="5400" b="0" u="none" dirty="0"/>
              <a:t>• Identify key characteristics of successful ICT training models</a:t>
            </a:r>
            <a:br>
              <a:rPr lang="en-US" sz="5400" b="0" u="none" dirty="0"/>
            </a:br>
            <a:r>
              <a:rPr lang="en-US" sz="5400" b="0" u="none" dirty="0"/>
              <a:t>• Explore trainers' strategies that lead to effective learning transfer</a:t>
            </a:r>
            <a:br>
              <a:rPr lang="en-US" sz="5400" b="0" u="none" dirty="0"/>
            </a:br>
            <a:r>
              <a:rPr lang="en-US" sz="5400" b="0" u="none" dirty="0"/>
              <a:t>• Examine the impact on teachers’ digital and instructional competence</a:t>
            </a:r>
          </a:p>
        </p:txBody>
      </p:sp>
      <p:sp>
        <p:nvSpPr>
          <p:cNvPr id="118" name="Google Shape;118;p1"/>
          <p:cNvSpPr txBox="1">
            <a:spLocks noGrp="1"/>
          </p:cNvSpPr>
          <p:nvPr>
            <p:ph type="body" idx="14"/>
          </p:nvPr>
        </p:nvSpPr>
        <p:spPr>
          <a:xfrm>
            <a:off x="3366379" y="2957613"/>
            <a:ext cx="31998900" cy="16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indent="0">
              <a:spcBef>
                <a:spcPts val="0"/>
              </a:spcBef>
              <a:spcAft>
                <a:spcPts val="6400"/>
              </a:spcAft>
            </a:pPr>
            <a:r>
              <a:rPr lang="en-US" sz="5400" dirty="0" err="1">
                <a:solidFill>
                  <a:schemeClr val="tx1"/>
                </a:solidFill>
              </a:rPr>
              <a:t>Ntinieraki</a:t>
            </a:r>
            <a:r>
              <a:rPr lang="en-US" sz="5400" dirty="0">
                <a:solidFill>
                  <a:schemeClr val="tx1"/>
                </a:solidFill>
              </a:rPr>
              <a:t> Angeliki</a:t>
            </a:r>
          </a:p>
          <a:p>
            <a:pPr marL="0" indent="0">
              <a:spcBef>
                <a:spcPts val="0"/>
              </a:spcBef>
              <a:spcAft>
                <a:spcPts val="6400"/>
              </a:spcAft>
            </a:pPr>
            <a:r>
              <a:rPr lang="en-US" sz="4300" dirty="0">
                <a:solidFill>
                  <a:schemeClr val="tx1"/>
                </a:solidFill>
              </a:rPr>
              <a:t>PhD Candidate at the University of Alicante</a:t>
            </a:r>
            <a:endParaRPr sz="4300" dirty="0">
              <a:solidFill>
                <a:schemeClr val="tx1"/>
              </a:solidFill>
            </a:endParaRPr>
          </a:p>
        </p:txBody>
      </p:sp>
      <p:sp>
        <p:nvSpPr>
          <p:cNvPr id="119" name="Google Shape;119;p1"/>
          <p:cNvSpPr txBox="1">
            <a:spLocks noGrp="1"/>
          </p:cNvSpPr>
          <p:nvPr>
            <p:ph type="body" idx="15"/>
          </p:nvPr>
        </p:nvSpPr>
        <p:spPr>
          <a:xfrm>
            <a:off x="2971800" y="465813"/>
            <a:ext cx="37985700" cy="262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575" tIns="228575" rIns="228575" bIns="22857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6400"/>
              </a:spcAft>
              <a:buClr>
                <a:schemeClr val="dk1"/>
              </a:buClr>
              <a:buSzPts val="12000"/>
            </a:pPr>
            <a:r>
              <a:rPr lang="en-US" sz="8000" dirty="0"/>
              <a:t>Successful Models of Teacher Training by ICT Trainers: A Case Study</a:t>
            </a:r>
            <a:br>
              <a:rPr lang="en-US" sz="8000" dirty="0"/>
            </a:br>
            <a:endParaRPr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596</Words>
  <Application>Microsoft Office PowerPoint</Application>
  <PresentationFormat>Personalizado</PresentationFormat>
  <Paragraphs>21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Aptos Display</vt:lpstr>
      <vt:lpstr>Trebuchet MS</vt:lpstr>
      <vt:lpstr>Calibri</vt:lpstr>
      <vt:lpstr>Aptos</vt:lpstr>
      <vt:lpstr>Times New Roman</vt:lpstr>
      <vt:lpstr>Θέμα του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CanterburyMedia</dc:creator>
  <cp:lastModifiedBy>Ramón Ruiz</cp:lastModifiedBy>
  <cp:revision>6</cp:revision>
  <dcterms:created xsi:type="dcterms:W3CDTF">2012-02-03T19:11:35Z</dcterms:created>
  <dcterms:modified xsi:type="dcterms:W3CDTF">2025-07-07T16:03:06Z</dcterms:modified>
</cp:coreProperties>
</file>